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7" r:id="rId2"/>
    <p:sldId id="257" r:id="rId3"/>
    <p:sldId id="344" r:id="rId4"/>
    <p:sldId id="345" r:id="rId5"/>
    <p:sldId id="346" r:id="rId6"/>
    <p:sldId id="348" r:id="rId7"/>
    <p:sldId id="349" r:id="rId8"/>
    <p:sldId id="368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8" r:id="rId17"/>
    <p:sldId id="359" r:id="rId18"/>
    <p:sldId id="360" r:id="rId19"/>
    <p:sldId id="361" r:id="rId20"/>
    <p:sldId id="357" r:id="rId21"/>
    <p:sldId id="362" r:id="rId22"/>
    <p:sldId id="363" r:id="rId23"/>
    <p:sldId id="366" r:id="rId24"/>
    <p:sldId id="367" r:id="rId25"/>
    <p:sldId id="365" r:id="rId26"/>
    <p:sldId id="364" r:id="rId27"/>
    <p:sldId id="36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 autoAdjust="0"/>
    <p:restoredTop sz="96127" autoAdjust="0"/>
  </p:normalViewPr>
  <p:slideViewPr>
    <p:cSldViewPr snapToGrid="0">
      <p:cViewPr>
        <p:scale>
          <a:sx n="112" d="100"/>
          <a:sy n="112" d="100"/>
        </p:scale>
        <p:origin x="-209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0748B-CE78-EC48-A2D4-778D854044E8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70C1-6236-4344-A35D-367E668082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319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7496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091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236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387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0468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586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3748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3775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178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427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330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2676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100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9944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7901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513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913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574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3966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414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434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9786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3476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892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70C1-6236-4344-A35D-367E668082C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093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E13AB-AED7-9B6F-7DC9-ED95EE9C5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67682C-CED5-BC83-DA78-4D0EA0D66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DF12E-86BD-8928-0CCC-1707440B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8A5C4-A56A-AFF6-6632-DC8520750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750AA-EBE5-CC67-34CE-0AEB978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74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CEDB8-CCE8-40CB-25C4-DF71F093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416F58-1747-B213-BE1B-024A2635F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9609C-5576-D833-5A5F-040B2A54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1316A-620F-7327-FCA0-6DDF098F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EAB7B-7128-177F-6F2B-67DFB4AD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882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EC95CD-BC4E-CD6F-844D-5133B1CDA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D3647-5423-ABF0-A088-3D2D53CAD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D4916-3702-AA56-2666-7944E0DD9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5D84A-3D35-CE4E-461A-1F6A4721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69479-B673-A8AC-FB0B-F60B30A5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6208F-6E1F-8B9B-8895-B7BAC186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CC516-24DB-230E-41A3-B5FDA4ADC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25074-6B04-FE37-59CC-37BF1D2E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59BC7-76B1-BC22-3791-F2902D65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AF73D-90B5-4CBE-EB6B-06EFD538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754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78400-FCC0-9A01-5654-11000065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E19C4-94F3-EB44-7763-7D008514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78640-BAD5-40A0-FDCE-C96BAF95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2B72-CBD7-C3CF-84AA-7713E07B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ACEFD5-FDF6-458B-0032-61D7A438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12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39219-94DB-AB20-9252-E3616DD7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E67E2F-4B59-F921-733F-CE6317E01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E7670B-D99C-704B-3022-F77F84B98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A3271-AFFE-0E24-C7F6-F56DFD06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F63DDD-6AC2-6A00-95FE-25D90CA62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372D3C-D566-51EE-0F02-5FE81BF1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70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5A355-12C7-ACD6-6353-3B4A4503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4A371-75A5-FE7F-20F0-D0148716C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D03D7F-F312-B201-D1A5-C5D477646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64598-C60A-B9F5-838E-58C161CAB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22A6C3-4386-77FB-640E-601D6893B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8906E-D220-339A-60EF-C6AF3B14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8DD6C6-C444-300E-4EA9-4E05860B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11DB89-88EB-5A2E-ED2B-09D82CCD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3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A0107-F451-CADD-9483-C76A12CF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92BDE0-CC17-9060-5250-95CAB1903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DC35DA-E26C-5909-B103-7294F3BF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29D2E-3364-D535-866F-5CEAA093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73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A4835D-4350-69DF-D1D9-0BC49471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72A017-C105-4E83-7776-99BC854CE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CCA8C2-CFF8-9BCD-FAEB-258252F4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173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9E7A8-5948-A956-EDC2-3F5CFCAE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C19BF-26C7-120F-2493-8F3B7B768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F5682C-C1DD-AC64-3933-EADA21FD9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540816-9E47-4ADA-0197-171B683E2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FE0BD7-BFDE-9570-816C-C718959D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8056A3-80A9-A8A2-0D53-A5AFCFF9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39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4FC72-D269-0344-8489-435A44939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BC89DD-9FA4-012B-3C86-728B7428D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3FF1B0-D5DC-B333-E034-87D9099E4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1DF6B1-17A4-F2A0-35DC-3B059B59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0E5B41-F94F-14CB-E13B-194EBB0D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B04E2E-A5BC-7CB5-F722-0D513990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0866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4A0474-1715-78A0-C97B-3BD61579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3CCC7-2561-B976-3DC3-4C4630F79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8EABDE-7AC7-0230-B8F5-B1EDE1D83A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6BC48-647F-0640-BED4-FF1C4631209E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9F7CF-1B88-3494-4D55-AE7C52639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3C94C-F8EE-A44B-4237-FB3B533A3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65ED4-F20B-EB4D-B4FC-A28B21F35E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75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3537" y="5254171"/>
            <a:ext cx="3659776" cy="959759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002C62"/>
                </a:solidFill>
              </a:rPr>
              <a:t>홍익대학교 컴퓨터공학과</a:t>
            </a:r>
            <a:endParaRPr lang="en-US" altLang="ko-KR" b="1" dirty="0">
              <a:solidFill>
                <a:srgbClr val="002C62"/>
              </a:solidFill>
            </a:endParaRPr>
          </a:p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C135045 </a:t>
            </a:r>
            <a:r>
              <a:rPr lang="ko-KR" altLang="en-US" b="1" dirty="0" err="1">
                <a:solidFill>
                  <a:srgbClr val="002C62"/>
                </a:solidFill>
              </a:rPr>
              <a:t>김다연</a:t>
            </a:r>
            <a:endParaRPr lang="ko-KR" altLang="en-US" b="1" dirty="0">
              <a:solidFill>
                <a:srgbClr val="002C62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-444842" y="2157188"/>
            <a:ext cx="12710983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6D421F4B-5169-46B4-9249-AB53789FC1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0" y="-184750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456" y="2320752"/>
            <a:ext cx="9144000" cy="1604508"/>
          </a:xfrm>
        </p:spPr>
        <p:txBody>
          <a:bodyPr>
            <a:normAutofit/>
          </a:bodyPr>
          <a:lstStyle/>
          <a:p>
            <a:pPr algn="r"/>
            <a:r>
              <a:rPr lang="en-US" altLang="ko-KR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MongoDB 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검색 최적화</a:t>
            </a:r>
            <a:r>
              <a:rPr lang="en-US" altLang="ko-KR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인덱스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13F9BE-5F3C-4D5A-BFBB-DE9EB00A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208445"/>
            <a:ext cx="925285" cy="9315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6985364" y="5230244"/>
            <a:ext cx="45719" cy="959758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C45586EF-81E0-4B12-8A46-641BCC367D02}"/>
              </a:ext>
            </a:extLst>
          </p:cNvPr>
          <p:cNvSpPr txBox="1">
            <a:spLocks/>
          </p:cNvSpPr>
          <p:nvPr/>
        </p:nvSpPr>
        <p:spPr>
          <a:xfrm>
            <a:off x="55879" y="1811395"/>
            <a:ext cx="3659776" cy="40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002C62"/>
                </a:solidFill>
              </a:rPr>
              <a:t>2024</a:t>
            </a:r>
            <a:r>
              <a:rPr lang="ko-KR" altLang="en-US" sz="1600" b="1" dirty="0">
                <a:solidFill>
                  <a:srgbClr val="002C62"/>
                </a:solidFill>
              </a:rPr>
              <a:t>년 </a:t>
            </a:r>
            <a:r>
              <a:rPr lang="en-US" altLang="ko-KR" sz="1600" b="1" dirty="0">
                <a:solidFill>
                  <a:srgbClr val="002C62"/>
                </a:solidFill>
              </a:rPr>
              <a:t>2</a:t>
            </a:r>
            <a:r>
              <a:rPr lang="ko-KR" altLang="en-US" sz="1600" b="1" dirty="0">
                <a:solidFill>
                  <a:srgbClr val="002C62"/>
                </a:solidFill>
              </a:rPr>
              <a:t>월 </a:t>
            </a:r>
            <a:r>
              <a:rPr lang="en-US" altLang="ko-KR" sz="1600" b="1" dirty="0">
                <a:solidFill>
                  <a:srgbClr val="002C62"/>
                </a:solidFill>
              </a:rPr>
              <a:t>19</a:t>
            </a:r>
            <a:r>
              <a:rPr lang="ko-KR" altLang="en-US" sz="1600" b="1" dirty="0">
                <a:solidFill>
                  <a:srgbClr val="002C62"/>
                </a:solidFill>
              </a:rPr>
              <a:t>일</a:t>
            </a:r>
            <a:endParaRPr lang="en-US" altLang="ko-KR" sz="1600" b="1" dirty="0">
              <a:solidFill>
                <a:srgbClr val="002C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8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BA7EEA-7BC1-9B47-0CC9-54EEA340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9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65B42E2-DE13-21C2-1A6E-5C179EFBF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40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45FEDA1-65D6-AA28-6D6E-40EAF0EB9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5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53E9AD1-1E92-3D1C-ECF4-A6F50E6D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412A2A-D255-8CAA-9807-01F376021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5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6EA8CD6-B2B6-4462-0B49-E68094ED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5543EED0-7DC9-19FB-1E60-80CD6550B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E3C8F24-81ED-F320-E07F-F7B28BBE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86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A7732B8D-C6F7-11E4-D455-DE6C4EF84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78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76CDED85-2CE5-E1CC-1880-59237CDB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9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 err="1"/>
              <a:t>Laiteu</a:t>
            </a:r>
            <a:r>
              <a:rPr kumimoji="1" lang="en-US" altLang="ko-KR" sz="3000" b="1" dirty="0"/>
              <a:t> </a:t>
            </a:r>
            <a:r>
              <a:rPr kumimoji="1" lang="ko-KR" altLang="en-US" sz="3000" b="1" dirty="0"/>
              <a:t>소개</a:t>
            </a:r>
            <a:endParaRPr kumimoji="1" lang="en-US" altLang="ko-KR" sz="3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EAA9BA-1F85-CED1-4A41-1E910E73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48" y="1680228"/>
            <a:ext cx="7772400" cy="485775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0C51BE-1B11-497E-102A-E36B65E24504}"/>
              </a:ext>
            </a:extLst>
          </p:cNvPr>
          <p:cNvSpPr txBox="1">
            <a:spLocks/>
          </p:cNvSpPr>
          <p:nvPr/>
        </p:nvSpPr>
        <p:spPr>
          <a:xfrm>
            <a:off x="457047" y="1000125"/>
            <a:ext cx="10434109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400" dirty="0"/>
              <a:t>-</a:t>
            </a:r>
            <a:r>
              <a:rPr kumimoji="1" lang="ko-KR" altLang="en-US" sz="2400" dirty="0"/>
              <a:t> 웹툰 작가가 포트폴리오를 만들고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작화를 </a:t>
            </a:r>
            <a:r>
              <a:rPr kumimoji="1" lang="ko-KR" altLang="en-US" sz="2400" dirty="0" err="1"/>
              <a:t>아카이빙할</a:t>
            </a:r>
            <a:r>
              <a:rPr kumimoji="1" lang="ko-KR" altLang="en-US" sz="2400" dirty="0"/>
              <a:t> 수 있는 서비스   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64006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diagram of a diagram with white squares and yellow arrows&#10;&#10;Description automatically generated">
            <a:extLst>
              <a:ext uri="{FF2B5EF4-FFF2-40B4-BE49-F238E27FC236}">
                <a16:creationId xmlns:a16="http://schemas.microsoft.com/office/drawing/2014/main" id="{A0F9DEBD-0B0A-BDFB-6AD1-8055E2930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7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diagram of numbers and a diagram of numbers&#10;&#10;Description automatically generated">
            <a:extLst>
              <a:ext uri="{FF2B5EF4-FFF2-40B4-BE49-F238E27FC236}">
                <a16:creationId xmlns:a16="http://schemas.microsoft.com/office/drawing/2014/main" id="{0DAD2917-6D57-B27C-1B14-A3BDB6442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2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772BA2-BCB4-9251-02E4-276D85181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2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3000" b="1" dirty="0"/>
              <a:t>MongoDB Index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0C51BE-1B11-497E-102A-E36B65E24504}"/>
              </a:ext>
            </a:extLst>
          </p:cNvPr>
          <p:cNvSpPr txBox="1">
            <a:spLocks/>
          </p:cNvSpPr>
          <p:nvPr/>
        </p:nvSpPr>
        <p:spPr>
          <a:xfrm>
            <a:off x="457048" y="1956697"/>
            <a:ext cx="10434109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400" dirty="0"/>
              <a:t>-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single index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단 하나의 </a:t>
            </a:r>
            <a:r>
              <a:rPr kumimoji="1" lang="en-US" altLang="ko-KR" sz="2400" dirty="0"/>
              <a:t>key</a:t>
            </a:r>
            <a:r>
              <a:rPr kumimoji="1" lang="ko-KR" altLang="en-US" sz="2400" dirty="0"/>
              <a:t>만을 이용</a:t>
            </a:r>
            <a:endParaRPr kumimoji="1"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400" dirty="0"/>
              <a:t>- compound index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여러 키가 사용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21480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3000" b="1" dirty="0"/>
              <a:t>MongoDB Index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0C51BE-1B11-497E-102A-E36B65E24504}"/>
              </a:ext>
            </a:extLst>
          </p:cNvPr>
          <p:cNvSpPr txBox="1">
            <a:spLocks/>
          </p:cNvSpPr>
          <p:nvPr/>
        </p:nvSpPr>
        <p:spPr>
          <a:xfrm>
            <a:off x="457048" y="2608207"/>
            <a:ext cx="10434109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400" dirty="0"/>
              <a:t>1. </a:t>
            </a:r>
            <a:r>
              <a:rPr kumimoji="1" lang="ko-KR" altLang="en-US" sz="2400" dirty="0"/>
              <a:t>인덱스 없는 경우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400" dirty="0"/>
              <a:t>2. single index (tag)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400" dirty="0"/>
              <a:t>3. single index (tag) &amp; single index (score)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400" dirty="0"/>
              <a:t>4. compound index (tag, score)</a:t>
            </a:r>
          </a:p>
        </p:txBody>
      </p:sp>
    </p:spTree>
    <p:extLst>
      <p:ext uri="{BB962C8B-B14F-4D97-AF65-F5344CB8AC3E}">
        <p14:creationId xmlns:p14="http://schemas.microsoft.com/office/powerpoint/2010/main" val="4038856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3000" b="1" dirty="0"/>
              <a:t>MongoDB Index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AEFDA3-7E94-5F63-3DAD-DB1C42820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076866"/>
              </p:ext>
            </p:extLst>
          </p:nvPr>
        </p:nvGraphicFramePr>
        <p:xfrm>
          <a:off x="580949" y="2380738"/>
          <a:ext cx="11030101" cy="2586990"/>
        </p:xfrm>
        <a:graphic>
          <a:graphicData uri="http://schemas.openxmlformats.org/drawingml/2006/table">
            <a:tbl>
              <a:tblPr/>
              <a:tblGrid>
                <a:gridCol w="3676607">
                  <a:extLst>
                    <a:ext uri="{9D8B030D-6E8A-4147-A177-3AD203B41FA5}">
                      <a16:colId xmlns:a16="http://schemas.microsoft.com/office/drawing/2014/main" val="3734499859"/>
                    </a:ext>
                  </a:extLst>
                </a:gridCol>
                <a:gridCol w="3676607">
                  <a:extLst>
                    <a:ext uri="{9D8B030D-6E8A-4147-A177-3AD203B41FA5}">
                      <a16:colId xmlns:a16="http://schemas.microsoft.com/office/drawing/2014/main" val="1763996706"/>
                    </a:ext>
                  </a:extLst>
                </a:gridCol>
                <a:gridCol w="3676887">
                  <a:extLst>
                    <a:ext uri="{9D8B030D-6E8A-4147-A177-3AD203B41FA5}">
                      <a16:colId xmlns:a16="http://schemas.microsoft.com/office/drawing/2014/main" val="195449904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i</a:t>
                      </a:r>
                      <a:r>
                        <a:rPr 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ndex Case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조회 시간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9491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인덱스 없는 경우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1.2</a:t>
                      </a:r>
                      <a:r>
                        <a:rPr lang="ko-KR" altLang="en-US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초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9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72B4D"/>
                          </a:solidFill>
                          <a:effectLst/>
                          <a:latin typeface="+mn-lt"/>
                        </a:rPr>
                        <a:t>single index (tag)</a:t>
                      </a:r>
                      <a:endParaRPr lang="en-US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0.21</a:t>
                      </a:r>
                      <a:r>
                        <a:rPr lang="ko-KR" alt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초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single index</a:t>
                      </a:r>
                      <a:r>
                        <a:rPr lang="ko-KR" alt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만으로도 효과적임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00661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single index (tag) </a:t>
                      </a:r>
                      <a:br>
                        <a:rPr 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</a:br>
                      <a:r>
                        <a:rPr 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&amp; single index (score)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0.98</a:t>
                      </a:r>
                      <a:r>
                        <a:rPr lang="ko-KR" alt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초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err="1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Intersec</a:t>
                      </a:r>
                      <a:r>
                        <a:rPr lang="en-US" altLang="ko-KR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 index</a:t>
                      </a:r>
                      <a:r>
                        <a:rPr lang="ko-KR" alt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가 발동돼서 시간이 더 걸림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531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compound index (tag, score)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0.08</a:t>
                      </a:r>
                      <a:r>
                        <a:rPr lang="ko-KR" alt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초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compound index </a:t>
                      </a:r>
                      <a:r>
                        <a:rPr lang="ko-KR" altLang="en-US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사용 시 조회 성능 더 효과적임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583048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390E597-A87D-0C4C-4EA1-D433B5028143}"/>
              </a:ext>
            </a:extLst>
          </p:cNvPr>
          <p:cNvSpPr txBox="1">
            <a:spLocks/>
          </p:cNvSpPr>
          <p:nvPr/>
        </p:nvSpPr>
        <p:spPr>
          <a:xfrm>
            <a:off x="9782099" y="4834127"/>
            <a:ext cx="10434109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1400" dirty="0"/>
              <a:t>* 데이터 </a:t>
            </a:r>
            <a:r>
              <a:rPr kumimoji="1" lang="en-US" altLang="ko-KR" sz="1400" dirty="0"/>
              <a:t>10</a:t>
            </a:r>
            <a:r>
              <a:rPr kumimoji="1" lang="ko-KR" altLang="en-US" sz="1400" dirty="0"/>
              <a:t>만개 기준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87133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BF9E6-579D-7298-9EC1-B881DB7F3E4F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3000" b="1" dirty="0"/>
              <a:t>Index </a:t>
            </a:r>
            <a:r>
              <a:rPr kumimoji="1" lang="ko-KR" altLang="en-US" sz="3000" b="1" dirty="0"/>
              <a:t>남발은 금지</a:t>
            </a:r>
            <a:endParaRPr kumimoji="1" lang="en-US" altLang="ko-KR" sz="3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FB4F346-F6A6-A93D-7487-FC8EBD4B8FD0}"/>
              </a:ext>
            </a:extLst>
          </p:cNvPr>
          <p:cNvSpPr txBox="1">
            <a:spLocks/>
          </p:cNvSpPr>
          <p:nvPr/>
        </p:nvSpPr>
        <p:spPr>
          <a:xfrm>
            <a:off x="457048" y="2608207"/>
            <a:ext cx="10434109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kumimoji="1" lang="en-US" altLang="ko-KR" sz="2400" dirty="0"/>
              <a:t>index</a:t>
            </a:r>
            <a:r>
              <a:rPr kumimoji="1" lang="ko-KR" altLang="en-US" sz="2400" dirty="0"/>
              <a:t>도 공간을 차지한다</a:t>
            </a:r>
            <a:endParaRPr kumimoji="1" lang="en-US" altLang="ko-KR" sz="2400" dirty="0"/>
          </a:p>
          <a:p>
            <a:pPr>
              <a:lnSpc>
                <a:spcPct val="150000"/>
              </a:lnSpc>
              <a:buFontTx/>
              <a:buChar char="-"/>
            </a:pPr>
            <a:endParaRPr kumimoji="1" lang="en-US" altLang="ko-KR" sz="24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kumimoji="1" lang="ko-KR" altLang="en-US" sz="2400" dirty="0"/>
              <a:t>무작정 </a:t>
            </a:r>
            <a:r>
              <a:rPr kumimoji="1" lang="en-US" altLang="ko-KR" sz="2400" dirty="0"/>
              <a:t>index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추가하는 게 아니라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br>
              <a:rPr kumimoji="1" lang="en-US" altLang="ko-KR" sz="2400" dirty="0"/>
            </a:br>
            <a:r>
              <a:rPr kumimoji="1" lang="ko-KR" altLang="en-US" sz="2400" dirty="0"/>
              <a:t>트래픽 확인 후 자주 쓰이는 쿼리들에 대해 생성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70338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3537" y="5254171"/>
            <a:ext cx="3659776" cy="959759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rgbClr val="002C62"/>
                </a:solidFill>
              </a:rPr>
              <a:t>홍익대학교 컴퓨터공학과</a:t>
            </a:r>
            <a:endParaRPr lang="en-US" altLang="ko-KR" b="1" dirty="0">
              <a:solidFill>
                <a:srgbClr val="002C62"/>
              </a:solidFill>
            </a:endParaRPr>
          </a:p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C135045 </a:t>
            </a:r>
            <a:r>
              <a:rPr lang="ko-KR" altLang="en-US" b="1" dirty="0" err="1">
                <a:solidFill>
                  <a:srgbClr val="002C62"/>
                </a:solidFill>
              </a:rPr>
              <a:t>김다연</a:t>
            </a:r>
            <a:endParaRPr lang="ko-KR" altLang="en-US" b="1" dirty="0">
              <a:solidFill>
                <a:srgbClr val="002C62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-444842" y="2157188"/>
            <a:ext cx="12710983" cy="203925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6D421F4B-5169-46B4-9249-AB53789FC1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0" y="-184750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456" y="2320752"/>
            <a:ext cx="9144000" cy="1604508"/>
          </a:xfrm>
        </p:spPr>
        <p:txBody>
          <a:bodyPr>
            <a:normAutofit/>
          </a:bodyPr>
          <a:lstStyle/>
          <a:p>
            <a:pPr algn="r"/>
            <a:r>
              <a:rPr lang="en-US" altLang="ko-KR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MongoDB 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검색 최적화</a:t>
            </a:r>
            <a:r>
              <a:rPr lang="en-US" altLang="ko-KR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인덱스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13F9BE-5F3C-4D5A-BFBB-DE9EB00A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208445"/>
            <a:ext cx="925285" cy="9315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6985364" y="5230244"/>
            <a:ext cx="45719" cy="959758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C45586EF-81E0-4B12-8A46-641BCC367D02}"/>
              </a:ext>
            </a:extLst>
          </p:cNvPr>
          <p:cNvSpPr txBox="1">
            <a:spLocks/>
          </p:cNvSpPr>
          <p:nvPr/>
        </p:nvSpPr>
        <p:spPr>
          <a:xfrm>
            <a:off x="55879" y="1811395"/>
            <a:ext cx="3659776" cy="40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002C62"/>
                </a:solidFill>
              </a:rPr>
              <a:t>2024</a:t>
            </a:r>
            <a:r>
              <a:rPr lang="ko-KR" altLang="en-US" sz="1600" b="1" dirty="0">
                <a:solidFill>
                  <a:srgbClr val="002C62"/>
                </a:solidFill>
              </a:rPr>
              <a:t>년 </a:t>
            </a:r>
            <a:r>
              <a:rPr lang="en-US" altLang="ko-KR" sz="1600" b="1" dirty="0">
                <a:solidFill>
                  <a:srgbClr val="002C62"/>
                </a:solidFill>
              </a:rPr>
              <a:t>2</a:t>
            </a:r>
            <a:r>
              <a:rPr lang="ko-KR" altLang="en-US" sz="1600" b="1" dirty="0">
                <a:solidFill>
                  <a:srgbClr val="002C62"/>
                </a:solidFill>
              </a:rPr>
              <a:t>월 </a:t>
            </a:r>
            <a:r>
              <a:rPr lang="en-US" altLang="ko-KR" sz="1600" b="1" dirty="0">
                <a:solidFill>
                  <a:srgbClr val="002C62"/>
                </a:solidFill>
              </a:rPr>
              <a:t>19</a:t>
            </a:r>
            <a:r>
              <a:rPr lang="ko-KR" altLang="en-US" sz="1600" b="1" dirty="0">
                <a:solidFill>
                  <a:srgbClr val="002C62"/>
                </a:solidFill>
              </a:rPr>
              <a:t>일</a:t>
            </a:r>
            <a:endParaRPr lang="en-US" altLang="ko-KR" sz="1600" b="1" dirty="0">
              <a:solidFill>
                <a:srgbClr val="002C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87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 err="1"/>
              <a:t>Laiteu</a:t>
            </a:r>
            <a:r>
              <a:rPr kumimoji="1" lang="en-US" altLang="ko-KR" sz="3000" b="1" dirty="0"/>
              <a:t> </a:t>
            </a:r>
            <a:r>
              <a:rPr kumimoji="1" lang="ko-KR" altLang="en-US" sz="3000" b="1" dirty="0"/>
              <a:t>소개</a:t>
            </a:r>
            <a:endParaRPr kumimoji="1" lang="en-US" altLang="ko-KR" sz="30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0C51BE-1B11-497E-102A-E36B65E24504}"/>
              </a:ext>
            </a:extLst>
          </p:cNvPr>
          <p:cNvSpPr txBox="1">
            <a:spLocks/>
          </p:cNvSpPr>
          <p:nvPr/>
        </p:nvSpPr>
        <p:spPr>
          <a:xfrm>
            <a:off x="457047" y="1000125"/>
            <a:ext cx="11104689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400" dirty="0"/>
              <a:t>-</a:t>
            </a:r>
            <a:r>
              <a:rPr kumimoji="1" lang="ko-KR" altLang="en-US" sz="2400" dirty="0"/>
              <a:t> 다른 작가들의 포트폴리오를 둘러볼 수 있는 커뮤니티</a:t>
            </a:r>
            <a:endParaRPr kumimoji="1" lang="en-US" altLang="ko-K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B4B72-F0FE-BA9D-28B1-01D70162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47" y="1644860"/>
            <a:ext cx="7962530" cy="48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6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5" y="72189"/>
            <a:ext cx="623563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 err="1"/>
              <a:t>Laiteu</a:t>
            </a:r>
            <a:r>
              <a:rPr kumimoji="1" lang="en-US" altLang="ko-KR" sz="3000" b="1" dirty="0"/>
              <a:t> </a:t>
            </a:r>
            <a:r>
              <a:rPr kumimoji="1" lang="ko-KR" altLang="en-US" sz="3000" b="1" dirty="0"/>
              <a:t>소개</a:t>
            </a:r>
            <a:endParaRPr kumimoji="1" lang="en-US" altLang="ko-KR" sz="30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0C51BE-1B11-497E-102A-E36B65E24504}"/>
              </a:ext>
            </a:extLst>
          </p:cNvPr>
          <p:cNvSpPr txBox="1">
            <a:spLocks/>
          </p:cNvSpPr>
          <p:nvPr/>
        </p:nvSpPr>
        <p:spPr>
          <a:xfrm>
            <a:off x="457047" y="1000125"/>
            <a:ext cx="10434109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400" dirty="0"/>
              <a:t>- </a:t>
            </a:r>
            <a:r>
              <a:rPr kumimoji="1" lang="ko-KR" altLang="en-US" sz="2400" dirty="0"/>
              <a:t>파일을 올리면 </a:t>
            </a:r>
            <a:r>
              <a:rPr kumimoji="1" lang="en-US" altLang="ko-KR" sz="2400" dirty="0"/>
              <a:t>AI</a:t>
            </a:r>
            <a:r>
              <a:rPr kumimoji="1" lang="ko-KR" altLang="en-US" sz="2400" dirty="0"/>
              <a:t>가 자동으로 이미지 태그 생성 및 카테고리 분류 </a:t>
            </a:r>
            <a:endParaRPr kumimoji="1" lang="en-US" altLang="ko-KR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1DE10-82BE-D0F0-4AC5-2A778A7EA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47" y="1680228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7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8000797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/>
              <a:t>문제 상황 </a:t>
            </a:r>
            <a:r>
              <a:rPr kumimoji="1" lang="en-US" altLang="ko-KR" sz="3000" b="1" dirty="0"/>
              <a:t>–</a:t>
            </a:r>
            <a:r>
              <a:rPr kumimoji="1" lang="ko-KR" altLang="en-US" sz="3000" b="1" dirty="0"/>
              <a:t> 이미지 태그 저장 </a:t>
            </a:r>
            <a:endParaRPr kumimoji="1" lang="en-US" altLang="ko-KR" sz="3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3C38E4-E1D2-10BA-0832-4FD2C6F6C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23" y="1146873"/>
            <a:ext cx="4065184" cy="4848279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8CE87F7-BE3D-DD45-AB67-27DF7787F84A}"/>
              </a:ext>
            </a:extLst>
          </p:cNvPr>
          <p:cNvSpPr txBox="1">
            <a:spLocks/>
          </p:cNvSpPr>
          <p:nvPr/>
        </p:nvSpPr>
        <p:spPr>
          <a:xfrm>
            <a:off x="4982551" y="1335361"/>
            <a:ext cx="676462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000" dirty="0"/>
              <a:t>-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Image tag :</a:t>
            </a:r>
            <a:r>
              <a:rPr kumimoji="1" lang="ko-KR" altLang="en-US" sz="2000" dirty="0"/>
              <a:t> </a:t>
            </a:r>
            <a:br>
              <a:rPr kumimoji="1" lang="en-US" altLang="ko-KR" sz="2000" dirty="0"/>
            </a:br>
            <a:r>
              <a:rPr kumimoji="1" lang="en-US" altLang="ko-KR" sz="2000" dirty="0"/>
              <a:t>object(</a:t>
            </a:r>
            <a:r>
              <a:rPr kumimoji="1" lang="ko-KR" altLang="en-US" sz="2000" dirty="0"/>
              <a:t>사람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물체</a:t>
            </a:r>
            <a:r>
              <a:rPr kumimoji="1" lang="en-US" altLang="ko-KR" sz="2000" dirty="0"/>
              <a:t>), background(</a:t>
            </a:r>
            <a:r>
              <a:rPr kumimoji="1" lang="ko-KR" altLang="en-US" sz="2000" dirty="0"/>
              <a:t>배경</a:t>
            </a:r>
            <a:r>
              <a:rPr kumimoji="1" lang="en-US" altLang="ko-KR" sz="2000" dirty="0"/>
              <a:t>),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context(</a:t>
            </a:r>
            <a:r>
              <a:rPr kumimoji="1" lang="ko-KR" altLang="en-US" sz="2000" dirty="0"/>
              <a:t>상황</a:t>
            </a:r>
            <a:r>
              <a:rPr kumimoji="1" lang="en-US" altLang="ko-KR" sz="2000" dirty="0"/>
              <a:t>) </a:t>
            </a:r>
            <a:r>
              <a:rPr kumimoji="1" lang="ko-KR" altLang="en-US" sz="2000" dirty="0"/>
              <a:t>등            </a:t>
            </a:r>
            <a:r>
              <a:rPr kumimoji="1" lang="en-US" altLang="ko-KR" sz="2000" dirty="0"/>
              <a:t>Webtoon Image</a:t>
            </a:r>
            <a:r>
              <a:rPr kumimoji="1" lang="ko-KR" altLang="en-US" sz="2000" dirty="0"/>
              <a:t>의 정보를 제공하는 단어 </a:t>
            </a:r>
            <a:r>
              <a:rPr kumimoji="1" lang="en-US" altLang="ko-KR" sz="2000" dirty="0"/>
              <a:t>tag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3902AEA-D1BD-E6C7-D179-556578586E37}"/>
              </a:ext>
            </a:extLst>
          </p:cNvPr>
          <p:cNvSpPr txBox="1">
            <a:spLocks/>
          </p:cNvSpPr>
          <p:nvPr/>
        </p:nvSpPr>
        <p:spPr>
          <a:xfrm>
            <a:off x="4982551" y="3174095"/>
            <a:ext cx="647069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000" dirty="0"/>
              <a:t>-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image</a:t>
            </a:r>
            <a:r>
              <a:rPr kumimoji="1" lang="ko-KR" altLang="en-US" sz="2000" dirty="0"/>
              <a:t> 검색 기능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br>
              <a:rPr kumimoji="1" lang="en-US" altLang="ko-KR" sz="2000" dirty="0"/>
            </a:br>
            <a:r>
              <a:rPr kumimoji="1" lang="ko-KR" altLang="en-US" sz="2000" dirty="0"/>
              <a:t>동일한 </a:t>
            </a:r>
            <a:r>
              <a:rPr kumimoji="1" lang="en-US" altLang="ko-KR" sz="2000" dirty="0"/>
              <a:t>tag</a:t>
            </a:r>
            <a:r>
              <a:rPr kumimoji="1" lang="ko-KR" altLang="en-US" sz="2000" dirty="0"/>
              <a:t>가 달린 </a:t>
            </a:r>
            <a:r>
              <a:rPr kumimoji="1" lang="en-US" altLang="ko-KR" sz="2000" dirty="0"/>
              <a:t>image</a:t>
            </a:r>
            <a:r>
              <a:rPr kumimoji="1" lang="ko-KR" altLang="en-US" sz="2000" dirty="0"/>
              <a:t>가 있을 경우</a:t>
            </a:r>
            <a:r>
              <a:rPr kumimoji="1" lang="en-US" altLang="ko-KR" sz="2000" dirty="0"/>
              <a:t>,</a:t>
            </a:r>
            <a:br>
              <a:rPr kumimoji="1" lang="en-US" altLang="ko-KR" sz="2000" dirty="0"/>
            </a:br>
            <a:r>
              <a:rPr kumimoji="1" lang="ko-KR" altLang="en-US" sz="2000" dirty="0"/>
              <a:t>의미 정확도가 높은 </a:t>
            </a:r>
            <a:r>
              <a:rPr kumimoji="1" lang="en-US" altLang="ko-KR" sz="2000" dirty="0"/>
              <a:t>image</a:t>
            </a:r>
            <a:r>
              <a:rPr kumimoji="1" lang="ko-KR" altLang="en-US" sz="2000" dirty="0" err="1"/>
              <a:t>부터</a:t>
            </a:r>
            <a:r>
              <a:rPr kumimoji="1" lang="ko-KR" altLang="en-US" sz="2000" dirty="0"/>
              <a:t> 상단 표출</a:t>
            </a:r>
            <a:endParaRPr kumimoji="1" lang="en-US" altLang="ko-KR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340626-F47D-0ABC-5C4C-1D08C23FC882}"/>
              </a:ext>
            </a:extLst>
          </p:cNvPr>
          <p:cNvSpPr txBox="1">
            <a:spLocks/>
          </p:cNvSpPr>
          <p:nvPr/>
        </p:nvSpPr>
        <p:spPr>
          <a:xfrm>
            <a:off x="4982551" y="4743055"/>
            <a:ext cx="647069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000" dirty="0"/>
              <a:t>-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Image tag</a:t>
            </a:r>
            <a:r>
              <a:rPr kumimoji="1" lang="ko-KR" altLang="en-US" sz="2000" dirty="0"/>
              <a:t> 요소</a:t>
            </a:r>
            <a:r>
              <a:rPr kumimoji="1" lang="en-US" altLang="ko-KR" sz="2000" dirty="0"/>
              <a:t> :</a:t>
            </a:r>
            <a:r>
              <a:rPr kumimoji="1" lang="ko-KR" altLang="en-US" sz="2000" dirty="0"/>
              <a:t> </a:t>
            </a:r>
            <a:br>
              <a:rPr kumimoji="1" lang="en-US" altLang="ko-KR" sz="2000" dirty="0"/>
            </a:br>
            <a:r>
              <a:rPr kumimoji="1" lang="ko-KR" altLang="en-US" sz="2000" dirty="0"/>
              <a:t>단어 </a:t>
            </a:r>
            <a:r>
              <a:rPr kumimoji="1" lang="en-US" altLang="ko-KR" sz="2000" dirty="0"/>
              <a:t>tag + logit score (</a:t>
            </a:r>
            <a:r>
              <a:rPr kumimoji="1" lang="ko-KR" altLang="en-US" sz="2000" dirty="0"/>
              <a:t>의미 정확도</a:t>
            </a:r>
            <a:r>
              <a:rPr kumimoji="1"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353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8000797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/>
              <a:t>문제 상황 </a:t>
            </a:r>
            <a:r>
              <a:rPr kumimoji="1" lang="en-US" altLang="ko-KR" sz="3000" b="1" dirty="0"/>
              <a:t>–</a:t>
            </a:r>
            <a:r>
              <a:rPr kumimoji="1" lang="ko-KR" altLang="en-US" sz="3000" b="1" dirty="0"/>
              <a:t> 이미지 태그 저장 </a:t>
            </a:r>
            <a:endParaRPr kumimoji="1" lang="en-US" altLang="ko-KR" sz="3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13AA7B-1729-E713-6137-9DC56AF54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54995"/>
            <a:ext cx="7772400" cy="355987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3F90B2-696E-CFE6-35E1-B114A5FA8051}"/>
              </a:ext>
            </a:extLst>
          </p:cNvPr>
          <p:cNvGrpSpPr/>
          <p:nvPr/>
        </p:nvGrpSpPr>
        <p:grpSpPr>
          <a:xfrm>
            <a:off x="4120712" y="5216562"/>
            <a:ext cx="7682963" cy="772886"/>
            <a:chOff x="914400" y="2220685"/>
            <a:chExt cx="10099221" cy="77288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9093AAA-9893-63DB-0BEF-837B580795CF}"/>
                </a:ext>
              </a:extLst>
            </p:cNvPr>
            <p:cNvSpPr/>
            <p:nvPr/>
          </p:nvSpPr>
          <p:spPr>
            <a:xfrm>
              <a:off x="914400" y="2220685"/>
              <a:ext cx="1502047" cy="7728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75669DE-ED9F-9736-F1C2-37C0CE4D5CBC}"/>
                </a:ext>
              </a:extLst>
            </p:cNvPr>
            <p:cNvSpPr/>
            <p:nvPr/>
          </p:nvSpPr>
          <p:spPr>
            <a:xfrm>
              <a:off x="2544200" y="2220685"/>
              <a:ext cx="3152213" cy="77288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984993FD-526F-8E29-3C5D-717A4C8D33F0}"/>
                </a:ext>
              </a:extLst>
            </p:cNvPr>
            <p:cNvSpPr txBox="1">
              <a:spLocks/>
            </p:cNvSpPr>
            <p:nvPr/>
          </p:nvSpPr>
          <p:spPr>
            <a:xfrm>
              <a:off x="960664" y="2221418"/>
              <a:ext cx="10052957" cy="575561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3000" b="1" dirty="0"/>
                <a:t>[‘tag’,</a:t>
              </a:r>
              <a:r>
                <a:rPr kumimoji="1" lang="ko-KR" altLang="en-US" sz="3000" b="1" dirty="0"/>
                <a:t> </a:t>
              </a:r>
              <a:r>
                <a:rPr kumimoji="1" lang="en-US" altLang="ko-KR" sz="3000" b="1" dirty="0"/>
                <a:t>‘logit score’]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2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8000797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3000" b="1" dirty="0"/>
              <a:t>문제 상황 </a:t>
            </a:r>
            <a:r>
              <a:rPr kumimoji="1" lang="en-US" altLang="ko-KR" sz="3000" b="1" dirty="0"/>
              <a:t>–</a:t>
            </a:r>
            <a:r>
              <a:rPr kumimoji="1" lang="ko-KR" altLang="en-US" sz="3000" b="1" dirty="0"/>
              <a:t> 이미지 태그 저장 </a:t>
            </a:r>
            <a:endParaRPr kumimoji="1" lang="en-US" altLang="ko-KR" sz="30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8CE87F7-BE3D-DD45-AB67-27DF7787F84A}"/>
              </a:ext>
            </a:extLst>
          </p:cNvPr>
          <p:cNvSpPr txBox="1">
            <a:spLocks/>
          </p:cNvSpPr>
          <p:nvPr/>
        </p:nvSpPr>
        <p:spPr>
          <a:xfrm>
            <a:off x="5172599" y="3461876"/>
            <a:ext cx="647069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000" dirty="0"/>
              <a:t>“</a:t>
            </a:r>
            <a:r>
              <a:rPr kumimoji="1" lang="ko-KR" altLang="en-US" sz="2000" dirty="0"/>
              <a:t>삽화</a:t>
            </a:r>
            <a:r>
              <a:rPr kumimoji="1" lang="en-US" altLang="ko-KR" sz="2000" dirty="0"/>
              <a:t>” tag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가진 </a:t>
            </a:r>
            <a:r>
              <a:rPr kumimoji="1" lang="en-US" altLang="ko-KR" sz="2000" dirty="0"/>
              <a:t>image</a:t>
            </a:r>
            <a:r>
              <a:rPr kumimoji="1" lang="ko-KR" altLang="en-US" sz="2000" dirty="0"/>
              <a:t>의</a:t>
            </a:r>
            <a:r>
              <a:rPr kumimoji="1" lang="en-US" altLang="ko-KR" sz="2000" dirty="0"/>
              <a:t> score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검색하려면</a:t>
            </a:r>
            <a:endParaRPr kumimoji="1"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2000" dirty="0"/>
              <a:t>모든 </a:t>
            </a:r>
            <a:r>
              <a:rPr kumimoji="1" lang="en-US" altLang="ko-KR" sz="2000" dirty="0"/>
              <a:t>image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tag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검색하고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score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비교해야 해서</a:t>
            </a:r>
            <a:endParaRPr kumimoji="1"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2000" dirty="0"/>
              <a:t>효율성이 떨어짐 </a:t>
            </a:r>
            <a:endParaRPr kumimoji="1"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000" dirty="0"/>
              <a:t>(10</a:t>
            </a:r>
            <a:r>
              <a:rPr kumimoji="1" lang="ko-KR" altLang="en-US" sz="2000" dirty="0"/>
              <a:t>만 개 기준 </a:t>
            </a:r>
            <a:r>
              <a:rPr kumimoji="1" lang="en-US" altLang="ko-KR" sz="2000" dirty="0"/>
              <a:t>1.2</a:t>
            </a:r>
            <a:r>
              <a:rPr kumimoji="1" lang="ko-KR" altLang="en-US" sz="2000" dirty="0"/>
              <a:t>초 소요</a:t>
            </a:r>
            <a:r>
              <a:rPr kumimoji="1" lang="en-US" altLang="ko-KR" sz="20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2000" dirty="0"/>
              <a:t>→ </a:t>
            </a:r>
            <a:r>
              <a:rPr kumimoji="1" lang="en-US" altLang="ko-KR" sz="2000" dirty="0"/>
              <a:t>DB Index </a:t>
            </a:r>
            <a:r>
              <a:rPr kumimoji="1" lang="ko-KR" altLang="en-US" sz="2000" dirty="0"/>
              <a:t>사용</a:t>
            </a:r>
            <a:endParaRPr kumimoji="1"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20A73-9A72-DEA8-8280-56B23BE6E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092"/>
          <a:stretch/>
        </p:blipFill>
        <p:spPr>
          <a:xfrm>
            <a:off x="375558" y="986216"/>
            <a:ext cx="4459913" cy="563312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D7F73-20A3-6BB6-2A7F-8DC45C5BC739}"/>
              </a:ext>
            </a:extLst>
          </p:cNvPr>
          <p:cNvSpPr txBox="1">
            <a:spLocks/>
          </p:cNvSpPr>
          <p:nvPr/>
        </p:nvSpPr>
        <p:spPr>
          <a:xfrm>
            <a:off x="4982551" y="1928930"/>
            <a:ext cx="647069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kumimoji="1" lang="en-US" altLang="ko-KR" sz="2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0A7C078-7341-EB0E-D9C2-7049FFC97A94}"/>
              </a:ext>
            </a:extLst>
          </p:cNvPr>
          <p:cNvSpPr txBox="1">
            <a:spLocks/>
          </p:cNvSpPr>
          <p:nvPr/>
        </p:nvSpPr>
        <p:spPr>
          <a:xfrm>
            <a:off x="4982551" y="2504491"/>
            <a:ext cx="647069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9151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2CEE7-CCF7-12F6-77A6-5C7EF9222FEB}"/>
              </a:ext>
            </a:extLst>
          </p:cNvPr>
          <p:cNvSpPr txBox="1">
            <a:spLocks/>
          </p:cNvSpPr>
          <p:nvPr/>
        </p:nvSpPr>
        <p:spPr>
          <a:xfrm>
            <a:off x="120314" y="72189"/>
            <a:ext cx="8000797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3000" b="1" dirty="0"/>
              <a:t>Index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D7F73-20A3-6BB6-2A7F-8DC45C5BC739}"/>
              </a:ext>
            </a:extLst>
          </p:cNvPr>
          <p:cNvSpPr txBox="1">
            <a:spLocks/>
          </p:cNvSpPr>
          <p:nvPr/>
        </p:nvSpPr>
        <p:spPr>
          <a:xfrm>
            <a:off x="4982551" y="1928930"/>
            <a:ext cx="647069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kumimoji="1" lang="en-US" altLang="ko-KR" sz="2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0A7C078-7341-EB0E-D9C2-7049FFC97A94}"/>
              </a:ext>
            </a:extLst>
          </p:cNvPr>
          <p:cNvSpPr txBox="1">
            <a:spLocks/>
          </p:cNvSpPr>
          <p:nvPr/>
        </p:nvSpPr>
        <p:spPr>
          <a:xfrm>
            <a:off x="4982551" y="2504491"/>
            <a:ext cx="6470696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kumimoji="1" lang="en-US" altLang="ko-KR" sz="2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770B697-9982-91CC-0CA0-531489967939}"/>
              </a:ext>
            </a:extLst>
          </p:cNvPr>
          <p:cNvSpPr txBox="1">
            <a:spLocks/>
          </p:cNvSpPr>
          <p:nvPr/>
        </p:nvSpPr>
        <p:spPr>
          <a:xfrm>
            <a:off x="529437" y="1650925"/>
            <a:ext cx="10824362" cy="5755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kumimoji="1" lang="ko-KR" altLang="en-US" sz="2200" dirty="0"/>
              <a:t>인덱스란 </a:t>
            </a:r>
            <a:r>
              <a:rPr kumimoji="1" lang="en-US" altLang="ko-KR" sz="2200" dirty="0"/>
              <a:t>DB</a:t>
            </a:r>
            <a:r>
              <a:rPr kumimoji="1" lang="ko-KR" altLang="en-US" sz="2200" dirty="0"/>
              <a:t>의 검색을 빠르게 하기 위해서 데이터의 순서를 미리 정해 두는 과정</a:t>
            </a:r>
            <a:endParaRPr kumimoji="1" lang="en-US" altLang="ko-KR" sz="22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kumimoji="1" lang="ko-KR" altLang="en-US" sz="2200" dirty="0"/>
              <a:t>자주 조회되는 필드를 따로 저장해서 조회 속도를 빠르게 하는 기법</a:t>
            </a:r>
            <a:endParaRPr kumimoji="1"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51839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6E84F-2590-D156-1B54-FC0475C8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57" y="5606398"/>
            <a:ext cx="925285" cy="93158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AF6F74B-4341-E695-AE3C-742428EC1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4830</TotalTime>
  <Words>387</Words>
  <Application>Microsoft Macintosh PowerPoint</Application>
  <PresentationFormat>Widescreen</PresentationFormat>
  <Paragraphs>84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MongoDB 검색 최적화: 인덱스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MongoDB 검색 최적화: 인덱스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Scalar Lab 세미나</dc:title>
  <dc:creator>여인국</dc:creator>
  <cp:lastModifiedBy>김다연</cp:lastModifiedBy>
  <cp:revision>258</cp:revision>
  <dcterms:created xsi:type="dcterms:W3CDTF">2023-12-28T02:06:26Z</dcterms:created>
  <dcterms:modified xsi:type="dcterms:W3CDTF">2024-02-19T05:47:27Z</dcterms:modified>
</cp:coreProperties>
</file>